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02" y="-9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22.04.2025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A:\&#1051;&#1086;&#1075;&#1086;&#1090;&#1080;&#1087;\&#1094;&#1074;&#1077;&#1090;&#1085;&#1086;&#1081;%20&#1082;&#1086;&#1087;&#1080;&#1103;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131590"/>
            <a:ext cx="7772400" cy="1102519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Молекулярно-генетическая характеристика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situs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inversus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totalis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синдрома </a:t>
            </a:r>
            <a:r>
              <a:rPr lang="ru-RU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гетеротаксии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пациентов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Беларусь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625452"/>
            <a:ext cx="6400800" cy="1314450"/>
          </a:xfrm>
        </p:spPr>
        <p:txBody>
          <a:bodyPr>
            <a:normAutofit fontScale="47500" lnSpcReduction="20000"/>
          </a:bodyPr>
          <a:lstStyle/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Лазаревич Анастасия Анатольевна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ведущий научный сотрудник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лаборатории медицинской генетики и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мониторинга врожденных пороков развития, к.м.н., доцент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nastassialazarevich@gmail.com</a:t>
            </a:r>
          </a:p>
          <a:p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23478"/>
            <a:ext cx="72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Республиканский научно-практический центр  «Мать и дитя», Минск, Республика Беларусь</a:t>
            </a:r>
          </a:p>
        </p:txBody>
      </p:sp>
      <p:pic>
        <p:nvPicPr>
          <p:cNvPr id="6" name="Picture 130" descr="A:\Логотип\цветной копия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-4718" y="2872"/>
            <a:ext cx="1093236" cy="1006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1191580" y="4443958"/>
            <a:ext cx="6760840" cy="52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Санкт-Петербург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2025</a:t>
            </a:r>
          </a:p>
          <a:p>
            <a:endParaRPr lang="ru-RU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05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7504" y="-20538"/>
            <a:ext cx="4464496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частота врожденных аномалий расположения органов и сосудов грудной и брюшной полостей в Республике Беларусь составляет 1:7000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новорожденных 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Белорусского регистра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врожденных пороков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развития).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inversus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происходит полная инверсия всех внутренних органов справа налево. У части пациентов присутствуют признаки первичной цилиарной дискинезии (ПЦД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синдрому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гетеротаксии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относят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левопредсердный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правопредсердный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изомеризмы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Летальность является результатом врожденных пороков сердца (ВПС), частота которых составляет от 50 до 100%, атрезии желчевыводящей системы, нарушений поворота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кишечника.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ИССЛЕДОВАНИЯ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Изучить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 мутаций, диагностированных у пробандов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аномалиями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расположения органов. </a:t>
            </a:r>
          </a:p>
          <a:p>
            <a:pPr algn="just"/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ИССЛЕДОВАНИЯ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Образцы ДНК пробандов исследованы методом высокопроизводительного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секвенирования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поколения с использованием панели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NEXTflexCoreExome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NGS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Hybridization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Panel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PerkinElmer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8" r="14843"/>
          <a:stretch/>
        </p:blipFill>
        <p:spPr bwMode="auto">
          <a:xfrm>
            <a:off x="4644008" y="411510"/>
            <a:ext cx="836788" cy="144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868144" y="51470"/>
            <a:ext cx="1849896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099" rtlCol="0" anchor="t">
            <a:spAutoFit/>
          </a:bodyPr>
          <a:lstStyle/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Situs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inversus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totalis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5" name="Рисунок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047" t="52336" r="34008" b="-69"/>
          <a:stretch/>
        </p:blipFill>
        <p:spPr bwMode="auto">
          <a:xfrm>
            <a:off x="4572000" y="3579862"/>
            <a:ext cx="1035586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5820982" y="1851670"/>
            <a:ext cx="1775354" cy="3077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8" tIns="45718" rIns="45718" bIns="45718" numCol="1" spcCol="38099" rtlCol="0" anchor="t">
            <a:spAutoFit/>
          </a:bodyPr>
          <a:lstStyle/>
          <a:p>
            <a:pPr algn="ctr"/>
            <a:r>
              <a:rPr lang="en-US" sz="1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Heterotaxy</a:t>
            </a:r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Syndrome</a:t>
            </a: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08104" y="339502"/>
            <a:ext cx="3528392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Беларуси 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пробандов 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inversus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ВПС диагностированы в 43% случаев. В большинстве случаев – корригированная транспозиция магистральных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сосудов (ТМС)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правосторонняя дуга аорты. Признаки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ПЦД наблюдались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50% живорожденных.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580112" y="2139702"/>
            <a:ext cx="3563888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пробандов с синдром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гетеротаксии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(правый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изомеризм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 100% случаев  диагностированы сложные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ВПС. 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всех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случаях – это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единственный желудочек сердца (ЕЖС)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атрезией/стенозом крайней степени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легочного ствола 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Лс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Рисунок 8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036" t="52769" r="10287" b="684"/>
          <a:stretch/>
        </p:blipFill>
        <p:spPr bwMode="auto">
          <a:xfrm>
            <a:off x="4572000" y="2067694"/>
            <a:ext cx="1075613" cy="144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5616624" y="3707035"/>
            <a:ext cx="3491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пробандов с синдром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гетеротаксии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(левый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изомеризм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ВПС диагностированы в 96%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случаев.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большинстве случаев –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атриовентрикулярная коммуникация (АВК), стеноз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Лс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перерыв нижней полой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вены (НПВ).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969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0888435"/>
              </p:ext>
            </p:extLst>
          </p:nvPr>
        </p:nvGraphicFramePr>
        <p:xfrm>
          <a:off x="251520" y="1283566"/>
          <a:ext cx="8784976" cy="3189732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584176"/>
                <a:gridCol w="4104456"/>
                <a:gridCol w="3096344"/>
              </a:tblGrid>
              <a:tr h="1329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Диагноз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</a:tr>
              <a:tr h="664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1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плод женского пола 21 недели гестации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Situs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inversus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totalis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ВПС: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декстрокардия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инверсия желудочков, правая дуга аорты, гипоплазия правого желудочка, атрезия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трикуспидального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клапана и клапана </a:t>
                      </a:r>
                      <a:r>
                        <a:rPr lang="ru-RU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Лс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дивертикул двенадцатиперстной кишки, кольцевидная поджелудочная железа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DNAH9 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NM_001372.3 exon20, p.Gln129Arg, c.3881A&gt;G</a:t>
                      </a:r>
                      <a:r>
                        <a:rPr lang="be-BY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Chr17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11593020)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</a:tr>
              <a:tr h="106368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2 пробанд мужского пола 32 года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Situs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inversus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totalis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ПЦД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бронхоэктазы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азооспермия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DNAH5 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NM_001369.2 exon34, p.Gln1835Arg,fsTer2, c.5502del Chr5: 13841222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NM_001369.2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exon63,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p.Arg3539His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c.10616G&gt;A  Chr5: 13753598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NM_001369.2 intron58 c.9897+4C&gt;T Chr5: 13769065)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07504" y="51470"/>
            <a:ext cx="8928992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представлены в таблице.</a:t>
            </a:r>
          </a:p>
          <a:p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–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молекулярно-генетического исследования у пробандов с аномалиями расположения органов и сосудов грудной и брюшной полостей.</a:t>
            </a:r>
          </a:p>
          <a:p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Table– 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of molecular genetic analysis in </a:t>
            </a:r>
            <a:r>
              <a:rPr lang="en-US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probands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with abnormalities in the positioning of organs and vessels in the thoracic and abdominal cavities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7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739671"/>
              </p:ext>
            </p:extLst>
          </p:nvPr>
        </p:nvGraphicFramePr>
        <p:xfrm>
          <a:off x="179512" y="214090"/>
          <a:ext cx="8856984" cy="4661916"/>
        </p:xfrm>
        <a:graphic>
          <a:graphicData uri="http://schemas.openxmlformats.org/drawingml/2006/table">
            <a:tbl>
              <a:tblPr firstRow="1" firstCol="1" bandRow="1">
                <a:tableStyleId>{5DA37D80-6434-44D0-A028-1B22A696006F}</a:tableStyleId>
              </a:tblPr>
              <a:tblGrid>
                <a:gridCol w="1296144"/>
                <a:gridCol w="4824536"/>
                <a:gridCol w="2736304"/>
              </a:tblGrid>
              <a:tr h="2194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Диагноз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Ген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</a:tr>
              <a:tr h="79776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3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плод мужского пола 20 недель гестации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Синдром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гетеротаксии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левый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изомеризм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декстрокардия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ВПС: левый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изомеризм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предсердий, инверсия желудочков,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ТМС,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атрезия </a:t>
                      </a:r>
                      <a:r>
                        <a:rPr lang="ru-RU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Лс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дефект межжелудочковой перегородки;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двудолевые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правое и левое легкие; обратное расположение кишечника; аспления; подковообразная почка.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ZIC3 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NM_001330661.1 exon1,p.H281RfsX62, c.842_843del</a:t>
                      </a:r>
                      <a:r>
                        <a:rPr lang="be-BY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en-US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ChrX</a:t>
                      </a:r>
                      <a:r>
                        <a:rPr lang="be-BY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136649692)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</a:tr>
              <a:tr h="930721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плод мужского пола 20 недель гестации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Синдром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гетеротаксии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правый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изомеризм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ВПС: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декстракардия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ЕЖС, атрезия ЛС, морфологически правые ушки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предсердий,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билатеральная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верхняя полая вена (ВПВ),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перерыв НВП, </a:t>
                      </a:r>
                      <a:r>
                        <a:rPr lang="ru-RU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трехдолевые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легкие, центральное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положение печени, желчный пузырь в левой доле, эктопия по малой кривизне лево-расположенного желудка, неполный поворот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кишечника.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CFAP300 </a:t>
                      </a:r>
                      <a:endParaRPr lang="ru-RU" sz="1400" b="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NM_032930.3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p.Phe67ProfsTer10,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c.198_200delinsCC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Chr11: 10205885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гомозиготном состоянии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</a:tr>
              <a:tr h="6648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Наблюдение 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плод мужского пола 20 недель гестации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Синдром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гетеротаксии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правый </a:t>
                      </a:r>
                      <a:r>
                        <a:rPr lang="ru-RU" sz="1400" b="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изомеризм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ВПС: </a:t>
                      </a:r>
                      <a:r>
                        <a:rPr lang="ru-RU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декстрокардия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АВК, полная форма, общий артериальный ствол,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полный аномальный дренаж легочных вен, 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билатеральная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ВПВ, </a:t>
                      </a:r>
                      <a:r>
                        <a:rPr lang="ru-RU" sz="1400" b="0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трехдолевые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легкие, аспления</a:t>
                      </a:r>
                      <a:r>
                        <a:rPr lang="ru-RU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срединное положение печени, аномальное положение органов брюшной </a:t>
                      </a:r>
                      <a:r>
                        <a:rPr lang="ru-RU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полости.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LRRCC1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(exon 16, p.I896NfsX14,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c.2686dup;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Chr8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85138224) 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(exon 16,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Q884X,</a:t>
                      </a:r>
                      <a:r>
                        <a:rPr lang="ru-RU" sz="1400" b="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c.2650C&gt;A</a:t>
                      </a:r>
                      <a:r>
                        <a:rPr lang="en-US" sz="14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Chr8: 85138191)</a:t>
                      </a:r>
                      <a:endParaRPr lang="ru-RU" sz="14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34586" marR="3458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976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75741"/>
            <a:ext cx="403244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ОБСУЖДЕНИЯ И</a:t>
            </a:r>
            <a:r>
              <a:rPr lang="ru-RU" sz="1400" dirty="0" smtClean="0"/>
              <a:t> </a:t>
            </a:r>
            <a:r>
              <a:rPr lang="ru-RU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endParaRPr lang="ru-RU" sz="1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627534"/>
            <a:ext cx="835292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литературным данным патогенные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в генах семейства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DNAH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гены,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кодируют комплекс белков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динеина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необходимых для подвижности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ресничек (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цилий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)) 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ответственны за 15-29% случаев ПЦД и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inversus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нашем исследовании у пациентов с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situs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inversus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totalis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выявлены мутации в этих генах.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пробандов с более тяжелыми нозологическими формами – синдромом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гетеротаксии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диагностированы мутации в других генах.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Мутация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гена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ZIC3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вызывает Х-сцепленную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гетеротаксию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Риск повторения в семье составляет 50% с наиболее тяжелыми (летальными) проявлениями 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мальчиков.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Ген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CFAP300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кодирует белок,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 участвует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транспорте компонентов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динеиновых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плеч к месту сборки в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цилиях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Мутации в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CFAP300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приводят к нарушению этого процесса, что вызывает дисфункцию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цилий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Мутации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гене 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LRRCC1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приводят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нарушению функции белка LRRCC1, участвующего в организации ресничек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упоминаются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научной литературе в контексте их связи с ПЦД и синдромом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гетеротаксии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наше исследование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показало генетическую гетерогенность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аномалий расположения органов и сосудов грудной и брюшной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полостей с аутосомно-рецессивным и связанным с полом типами наследования.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267744" y="4587974"/>
            <a:ext cx="6760840" cy="522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финансирования: республиканский бюджет</a:t>
            </a:r>
          </a:p>
          <a:p>
            <a:pPr algn="r"/>
            <a:r>
              <a:rPr lang="ru-RU" sz="1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Авторы заявляют об отсутствии конфликтов </a:t>
            </a:r>
            <a:r>
              <a:rPr lang="ru-RU" sz="11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интересов</a:t>
            </a:r>
          </a:p>
          <a:p>
            <a:pPr algn="r"/>
            <a:endParaRPr lang="ru-RU" sz="1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6509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1888</TotalTime>
  <Words>850</Words>
  <Application>Microsoft Office PowerPoint</Application>
  <PresentationFormat>Экран (16:9)</PresentationFormat>
  <Paragraphs>65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Молекулярно-генетическая характеристика situs inversus totalis, синдрома гетеротаксии у пациентов в Республике Беларусь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Молекулярно-генетическая характеристика situs inversus totalis, синдрома гетеротаксии у пациентов в Республике Беларусь</dc:title>
  <dc:creator>Anastasiya Lazarevich</dc:creator>
  <cp:lastModifiedBy>Anastasiya Lazarevich</cp:lastModifiedBy>
  <cp:revision>16</cp:revision>
  <dcterms:created xsi:type="dcterms:W3CDTF">2025-04-16T07:53:10Z</dcterms:created>
  <dcterms:modified xsi:type="dcterms:W3CDTF">2025-04-22T11:10:38Z</dcterms:modified>
</cp:coreProperties>
</file>